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64" r:id="rId3"/>
    <p:sldId id="282" r:id="rId4"/>
    <p:sldId id="266" r:id="rId5"/>
    <p:sldId id="267" r:id="rId6"/>
    <p:sldId id="276" r:id="rId7"/>
    <p:sldId id="268" r:id="rId8"/>
    <p:sldId id="277" r:id="rId9"/>
    <p:sldId id="269" r:id="rId10"/>
    <p:sldId id="278" r:id="rId11"/>
    <p:sldId id="270" r:id="rId12"/>
    <p:sldId id="279" r:id="rId13"/>
    <p:sldId id="271" r:id="rId14"/>
    <p:sldId id="280" r:id="rId15"/>
    <p:sldId id="272" r:id="rId16"/>
    <p:sldId id="285" r:id="rId17"/>
    <p:sldId id="273" r:id="rId18"/>
    <p:sldId id="284" r:id="rId19"/>
    <p:sldId id="283" r:id="rId20"/>
    <p:sldId id="288" r:id="rId21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FE0EC8-0926-4D13-D929-D05C2193E10D}" name="Hightower, Liz" initials="HL" userId="S::lhightower@gcag.net::ef375895-1adf-4f93-a0c5-6a6b622a2a2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5C6F"/>
    <a:srgbClr val="006E97"/>
    <a:srgbClr val="D8D6D9"/>
    <a:srgbClr val="8D8590"/>
    <a:srgbClr val="CCC9D9"/>
    <a:srgbClr val="1C2327"/>
    <a:srgbClr val="B97B44"/>
    <a:srgbClr val="000000"/>
    <a:srgbClr val="D6A951"/>
    <a:srgbClr val="EC9C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5" autoAdjust="0"/>
    <p:restoredTop sz="60697" autoAdjust="0"/>
  </p:normalViewPr>
  <p:slideViewPr>
    <p:cSldViewPr>
      <p:cViewPr varScale="1">
        <p:scale>
          <a:sx n="86" d="100"/>
          <a:sy n="86" d="100"/>
        </p:scale>
        <p:origin x="3544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40" d="100"/>
        <a:sy n="14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7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ncibia, Janet" userId="7af9f458-d76d-4a32-8e0e-3ba54004c9ab" providerId="ADAL" clId="{61BEEF6B-B22F-5463-8E2A-7E001B17CFDA}"/>
    <pc:docChg chg="modSld modMainMaster">
      <pc:chgData name="Arancibia, Janet" userId="7af9f458-d76d-4a32-8e0e-3ba54004c9ab" providerId="ADAL" clId="{61BEEF6B-B22F-5463-8E2A-7E001B17CFDA}" dt="2026-01-28T22:07:21.069" v="26" actId="20577"/>
      <pc:docMkLst>
        <pc:docMk/>
      </pc:docMkLst>
      <pc:sldChg chg="modSp mod">
        <pc:chgData name="Arancibia, Janet" userId="7af9f458-d76d-4a32-8e0e-3ba54004c9ab" providerId="ADAL" clId="{61BEEF6B-B22F-5463-8E2A-7E001B17CFDA}" dt="2026-01-28T21:59:54.206" v="6" actId="20577"/>
        <pc:sldMkLst>
          <pc:docMk/>
          <pc:sldMk cId="2940124673" sldId="267"/>
        </pc:sldMkLst>
        <pc:spChg chg="mod">
          <ac:chgData name="Arancibia, Janet" userId="7af9f458-d76d-4a32-8e0e-3ba54004c9ab" providerId="ADAL" clId="{61BEEF6B-B22F-5463-8E2A-7E001B17CFDA}" dt="2026-01-28T21:59:54.206" v="6" actId="20577"/>
          <ac:spMkLst>
            <pc:docMk/>
            <pc:sldMk cId="2940124673" sldId="267"/>
            <ac:spMk id="5" creationId="{FB67BC36-FF11-8150-B054-E3F014E098FD}"/>
          </ac:spMkLst>
        </pc:spChg>
      </pc:sldChg>
      <pc:sldChg chg="modSp mod">
        <pc:chgData name="Arancibia, Janet" userId="7af9f458-d76d-4a32-8e0e-3ba54004c9ab" providerId="ADAL" clId="{61BEEF6B-B22F-5463-8E2A-7E001B17CFDA}" dt="2026-01-28T22:01:36.924" v="17" actId="20577"/>
        <pc:sldMkLst>
          <pc:docMk/>
          <pc:sldMk cId="3734570181" sldId="268"/>
        </pc:sldMkLst>
        <pc:spChg chg="mod">
          <ac:chgData name="Arancibia, Janet" userId="7af9f458-d76d-4a32-8e0e-3ba54004c9ab" providerId="ADAL" clId="{61BEEF6B-B22F-5463-8E2A-7E001B17CFDA}" dt="2026-01-28T22:01:17.650" v="8" actId="20577"/>
          <ac:spMkLst>
            <pc:docMk/>
            <pc:sldMk cId="3734570181" sldId="268"/>
            <ac:spMk id="2" creationId="{ECB13670-83EB-F8B0-A530-823CB7BDE2B1}"/>
          </ac:spMkLst>
        </pc:spChg>
        <pc:spChg chg="mod">
          <ac:chgData name="Arancibia, Janet" userId="7af9f458-d76d-4a32-8e0e-3ba54004c9ab" providerId="ADAL" clId="{61BEEF6B-B22F-5463-8E2A-7E001B17CFDA}" dt="2026-01-28T22:01:36.924" v="17" actId="20577"/>
          <ac:spMkLst>
            <pc:docMk/>
            <pc:sldMk cId="3734570181" sldId="268"/>
            <ac:spMk id="7" creationId="{1CFCE852-AEAB-9DE9-6936-21CAFE062AD6}"/>
          </ac:spMkLst>
        </pc:spChg>
      </pc:sldChg>
      <pc:sldChg chg="modSp mod">
        <pc:chgData name="Arancibia, Janet" userId="7af9f458-d76d-4a32-8e0e-3ba54004c9ab" providerId="ADAL" clId="{61BEEF6B-B22F-5463-8E2A-7E001B17CFDA}" dt="2026-01-28T22:04:13.509" v="22" actId="20577"/>
        <pc:sldMkLst>
          <pc:docMk/>
          <pc:sldMk cId="2340130936" sldId="271"/>
        </pc:sldMkLst>
        <pc:spChg chg="mod">
          <ac:chgData name="Arancibia, Janet" userId="7af9f458-d76d-4a32-8e0e-3ba54004c9ab" providerId="ADAL" clId="{61BEEF6B-B22F-5463-8E2A-7E001B17CFDA}" dt="2026-01-28T22:04:13.509" v="22" actId="20577"/>
          <ac:spMkLst>
            <pc:docMk/>
            <pc:sldMk cId="2340130936" sldId="271"/>
            <ac:spMk id="5" creationId="{FB67BC36-FF11-8150-B054-E3F014E098FD}"/>
          </ac:spMkLst>
        </pc:spChg>
      </pc:sldChg>
      <pc:sldChg chg="modNotesTx">
        <pc:chgData name="Arancibia, Janet" userId="7af9f458-d76d-4a32-8e0e-3ba54004c9ab" providerId="ADAL" clId="{61BEEF6B-B22F-5463-8E2A-7E001B17CFDA}" dt="2026-01-28T22:07:21.069" v="26" actId="20577"/>
        <pc:sldMkLst>
          <pc:docMk/>
          <pc:sldMk cId="4159353120" sldId="273"/>
        </pc:sldMkLst>
      </pc:sldChg>
      <pc:sldChg chg="modSp mod">
        <pc:chgData name="Arancibia, Janet" userId="7af9f458-d76d-4a32-8e0e-3ba54004c9ab" providerId="ADAL" clId="{61BEEF6B-B22F-5463-8E2A-7E001B17CFDA}" dt="2026-01-28T22:00:16.961" v="7" actId="20577"/>
        <pc:sldMkLst>
          <pc:docMk/>
          <pc:sldMk cId="593240637" sldId="276"/>
        </pc:sldMkLst>
        <pc:spChg chg="mod">
          <ac:chgData name="Arancibia, Janet" userId="7af9f458-d76d-4a32-8e0e-3ba54004c9ab" providerId="ADAL" clId="{61BEEF6B-B22F-5463-8E2A-7E001B17CFDA}" dt="2026-01-28T22:00:16.961" v="7" actId="20577"/>
          <ac:spMkLst>
            <pc:docMk/>
            <pc:sldMk cId="593240637" sldId="276"/>
            <ac:spMk id="4" creationId="{ECC82F32-4CA5-5ACC-C7E4-CE13521B95DE}"/>
          </ac:spMkLst>
        </pc:spChg>
      </pc:sldChg>
      <pc:sldChg chg="modSp mod">
        <pc:chgData name="Arancibia, Janet" userId="7af9f458-d76d-4a32-8e0e-3ba54004c9ab" providerId="ADAL" clId="{61BEEF6B-B22F-5463-8E2A-7E001B17CFDA}" dt="2026-01-28T22:02:48.746" v="18" actId="14100"/>
        <pc:sldMkLst>
          <pc:docMk/>
          <pc:sldMk cId="1853337807" sldId="278"/>
        </pc:sldMkLst>
        <pc:spChg chg="mod">
          <ac:chgData name="Arancibia, Janet" userId="7af9f458-d76d-4a32-8e0e-3ba54004c9ab" providerId="ADAL" clId="{61BEEF6B-B22F-5463-8E2A-7E001B17CFDA}" dt="2026-01-28T22:02:48.746" v="18" actId="14100"/>
          <ac:spMkLst>
            <pc:docMk/>
            <pc:sldMk cId="1853337807" sldId="278"/>
            <ac:spMk id="3" creationId="{DBFC6CAD-4787-D29C-9066-E19B93CFC3EC}"/>
          </ac:spMkLst>
        </pc:spChg>
      </pc:sldChg>
      <pc:sldChg chg="modSp mod">
        <pc:chgData name="Arancibia, Janet" userId="7af9f458-d76d-4a32-8e0e-3ba54004c9ab" providerId="ADAL" clId="{61BEEF6B-B22F-5463-8E2A-7E001B17CFDA}" dt="2026-01-28T22:04:50.554" v="23" actId="14100"/>
        <pc:sldMkLst>
          <pc:docMk/>
          <pc:sldMk cId="843645801" sldId="280"/>
        </pc:sldMkLst>
        <pc:spChg chg="mod">
          <ac:chgData name="Arancibia, Janet" userId="7af9f458-d76d-4a32-8e0e-3ba54004c9ab" providerId="ADAL" clId="{61BEEF6B-B22F-5463-8E2A-7E001B17CFDA}" dt="2026-01-28T22:04:50.554" v="23" actId="14100"/>
          <ac:spMkLst>
            <pc:docMk/>
            <pc:sldMk cId="843645801" sldId="280"/>
            <ac:spMk id="10" creationId="{266E8908-7924-72A8-1BDB-03B2DC86E2B5}"/>
          </ac:spMkLst>
        </pc:spChg>
      </pc:sldChg>
      <pc:sldChg chg="modSp mod">
        <pc:chgData name="Arancibia, Janet" userId="7af9f458-d76d-4a32-8e0e-3ba54004c9ab" providerId="ADAL" clId="{61BEEF6B-B22F-5463-8E2A-7E001B17CFDA}" dt="2026-01-28T21:59:08.951" v="5" actId="20577"/>
        <pc:sldMkLst>
          <pc:docMk/>
          <pc:sldMk cId="4294521893" sldId="282"/>
        </pc:sldMkLst>
        <pc:spChg chg="mod">
          <ac:chgData name="Arancibia, Janet" userId="7af9f458-d76d-4a32-8e0e-3ba54004c9ab" providerId="ADAL" clId="{61BEEF6B-B22F-5463-8E2A-7E001B17CFDA}" dt="2026-01-28T21:59:08.951" v="5" actId="20577"/>
          <ac:spMkLst>
            <pc:docMk/>
            <pc:sldMk cId="4294521893" sldId="282"/>
            <ac:spMk id="2" creationId="{1E6CEF41-EB12-5C3E-88A3-F880E23A0E14}"/>
          </ac:spMkLst>
        </pc:spChg>
      </pc:sldChg>
      <pc:sldMasterChg chg="modSldLayout">
        <pc:chgData name="Arancibia, Janet" userId="7af9f458-d76d-4a32-8e0e-3ba54004c9ab" providerId="ADAL" clId="{61BEEF6B-B22F-5463-8E2A-7E001B17CFDA}" dt="2026-01-28T21:53:15.046" v="0" actId="20577"/>
        <pc:sldMasterMkLst>
          <pc:docMk/>
          <pc:sldMasterMk cId="0" sldId="2147483648"/>
        </pc:sldMasterMkLst>
        <pc:sldLayoutChg chg="modSp mod">
          <pc:chgData name="Arancibia, Janet" userId="7af9f458-d76d-4a32-8e0e-3ba54004c9ab" providerId="ADAL" clId="{61BEEF6B-B22F-5463-8E2A-7E001B17CFDA}" dt="2026-01-28T21:53:15.046" v="0" actId="20577"/>
          <pc:sldLayoutMkLst>
            <pc:docMk/>
            <pc:sldMasterMk cId="0" sldId="2147483648"/>
            <pc:sldLayoutMk cId="0" sldId="2147483655"/>
          </pc:sldLayoutMkLst>
          <pc:spChg chg="mod">
            <ac:chgData name="Arancibia, Janet" userId="7af9f458-d76d-4a32-8e0e-3ba54004c9ab" providerId="ADAL" clId="{61BEEF6B-B22F-5463-8E2A-7E001B17CFDA}" dt="2026-01-28T21:53:15.046" v="0" actId="20577"/>
            <ac:spMkLst>
              <pc:docMk/>
              <pc:sldMasterMk cId="0" sldId="2147483648"/>
              <pc:sldLayoutMk cId="0" sldId="2147483655"/>
              <ac:spMk id="18" creationId="{E6BC94EE-AADB-AB1D-DC47-94B8AD355355}"/>
            </ac:spMkLst>
          </pc:spChg>
        </pc:sldLayoutChg>
      </pc:sldMasterChg>
      <pc:sldMasterChg chg="modSldLayout">
        <pc:chgData name="Arancibia, Janet" userId="7af9f458-d76d-4a32-8e0e-3ba54004c9ab" providerId="ADAL" clId="{61BEEF6B-B22F-5463-8E2A-7E001B17CFDA}" dt="2026-01-28T21:55:52.829" v="4" actId="255"/>
        <pc:sldMasterMkLst>
          <pc:docMk/>
          <pc:sldMasterMk cId="2113399045" sldId="2147483660"/>
        </pc:sldMasterMkLst>
        <pc:sldLayoutChg chg="modSp mod">
          <pc:chgData name="Arancibia, Janet" userId="7af9f458-d76d-4a32-8e0e-3ba54004c9ab" providerId="ADAL" clId="{61BEEF6B-B22F-5463-8E2A-7E001B17CFDA}" dt="2026-01-28T21:55:52.829" v="4" actId="255"/>
          <pc:sldLayoutMkLst>
            <pc:docMk/>
            <pc:sldMasterMk cId="2113399045" sldId="2147483660"/>
            <pc:sldLayoutMk cId="2923927821" sldId="2147483662"/>
          </pc:sldLayoutMkLst>
          <pc:spChg chg="mod">
            <ac:chgData name="Arancibia, Janet" userId="7af9f458-d76d-4a32-8e0e-3ba54004c9ab" providerId="ADAL" clId="{61BEEF6B-B22F-5463-8E2A-7E001B17CFDA}" dt="2026-01-28T21:55:52.829" v="4" actId="255"/>
            <ac:spMkLst>
              <pc:docMk/>
              <pc:sldMasterMk cId="2113399045" sldId="2147483660"/>
              <pc:sldLayoutMk cId="2923927821" sldId="2147483662"/>
              <ac:spMk id="9" creationId="{66EA8BFC-13F3-EC93-4F0F-8FDE37DA84A4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A3A515-2BF3-3055-7DE4-80A2E093C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B9A5E-0A15-6CA1-0DF0-21503DCB91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EBE98-B0D8-2E42-BB1B-0AE68F0CCB94}" type="datetimeFigureOut">
              <a:rPr lang="en-US" smtClean="0"/>
              <a:t>1/28/26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D4C02-23C3-3FBE-6C5C-33D41CBF9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28D9D-5CE3-279C-9A53-D42AADCEC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B2166-B6F9-D040-B3A4-2571D7D55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9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67E4C-661B-E645-9E15-56A21E0BC39D}" type="datetimeFigureOut">
              <a:rPr lang="en-US" smtClean="0"/>
              <a:t>1/28/26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2866F-E367-5448-96E5-64EBF95C93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0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</a:rPr>
              <a:t>INTRODUCCIÓN AL ESTUDIO</a:t>
            </a:r>
          </a:p>
          <a:p>
            <a:endParaRPr lang="es-ES_tradnl" b="1" noProof="0" dirty="0">
              <a:effectLst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¿Qué es el </a:t>
            </a:r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amor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Las respuestas varían. El amor ha sido redefinido culturalmente por cada generación. Pero la forma en que interpretamos el significado de esta palabra puede verdaderamente cambiar nuestro trato a los demás.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 inicial— ¿Qué significa?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Escriba las siguientes palabras en una pizarra o en una hoja grande de papel: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banco, copa, ratón, hoja, carta, llama, lengua. </a:t>
            </a:r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medida que avanza en la lista, pida a los alumnos que digan las definiciones de cada palabra. (Tenga en cuenta que cada palabra tiene múltiples significados. Por ejemplo, banco puede significar una entidad financiera o un asiento.)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Amor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otra palabra con varios significados. Y más allá de su definición de diccionario, también se interpreta y se vive de innumerables maneras. Como cristianos, debemos asegurarnos que nuestra definición de amor coincida con la Biblia.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08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Mateo 7:9–11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¿Qué hombre hay de vosotros, que si su hijo le pide pan, le dará una piedra?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¿O si le pide un pescado, le dará una serpiente?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Pues si vosotros, siendo malos, sabéis dar buenas dádivas a vuestros hijos, ¿cuánto más vuestro Padre que está en los cielos dará buenas cosas a los que le pidan?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9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7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Mateo 7:12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Así que, todas las cosas que queráis que los hombres hagan con vosotros, así también haced vosotros con ellos; porque esto es la ley y los profetas.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3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kern="1200" dirty="0">
              <a:solidFill>
                <a:schemeClr val="tx1"/>
              </a:solidFill>
              <a:effectLst/>
              <a:highlight>
                <a:srgbClr val="00FFFF"/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92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514850"/>
          </a:xfrm>
        </p:spPr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Mateo 22:34–40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Entonces los fariseos, oyendo que había hecho callar a los saduceos, se juntaron a una.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uno de ellos, intérprete de la ley, preguntó por tentarle, diciendo: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Maestro, ¿cuál es el gran mandamiento en la ley?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le dijo: Amarás al Señor tu Dios con todo tu corazón, y con toda tu alma, y con toda tu mente.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 es el primero y grande mandamiento.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39 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el segundo es semejante: Amarás a tu prójimo como a ti mismo.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estos dos mandamientos depende toda la ley y los profetas.</a:t>
            </a:r>
            <a:endParaRPr lang="es-ES_tradnl" noProof="1">
              <a:effectLst/>
              <a:latin typeface="Franklin Gothic Book" panose="020B0503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05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40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¿QUÉ NOS DICE DIOS?</a:t>
            </a:r>
          </a:p>
          <a:p>
            <a:endParaRPr lang="es-ES_tradnl" sz="1800" b="1" dirty="0">
              <a:effectLst/>
              <a:latin typeface="CenturyStd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 importante cómo amamos a las personas. Cuando examinamos nuestro corazón y nos abstenemos de juzgar con dureza, podemos hablar la verdad en amor con mayor eficacia. Cuando oramos con perseverancia y confiamos que Dios responderá en su tiempo, modelamos la fe. Cuando practicamos la empatía y amamos a los demás de manera sacrificial, mostramos el corazón de Dios y damos testimonio de la verdad del Evangelio. En todo lo que hacemos, nuestro amor por los demás debe provenir del amor que hemos recibido a través de Jesús. Así es como vivimos el mandamiento de «[hacer] lo que es correcto . . . [amar] la compasión y . . . [caminar] humildemente con tu Dios» (Miqueas 6:8</a:t>
            </a:r>
            <a:r>
              <a:rPr lang="es-ES_tradnl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NTV).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0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0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8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noProof="0" dirty="0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Utilice esta diapositiva en blanco para agregar su propio contenido.</a:t>
            </a:r>
            <a:endParaRPr lang="es-ES_tradnl" noProof="0" dirty="0">
              <a:highlight>
                <a:srgbClr val="00FFFF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72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Texto para el estudio: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Mateo 7:1–12; 22:34–40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b="0" noProof="0" dirty="0"/>
          </a:p>
          <a:p>
            <a:r>
              <a:rPr lang="es-ES_tradnl" b="1" noProof="0" dirty="0"/>
              <a:t>Metas de la enseñanza: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distinguirán entre usar discernimiento y juzgar.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orarán con persistencia.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compartirán el amor de Jesús.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71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3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800" b="1" noProof="1">
                <a:effectLst/>
                <a:latin typeface="ProximaNovaCond"/>
              </a:rPr>
              <a:t>Mateo 7:1,2</a:t>
            </a:r>
            <a:endParaRPr lang="es-ES_tradnl" b="1" noProof="1">
              <a:effectLst/>
              <a:latin typeface="Franklin Gothic Book" panose="020B0503020102020204" pitchFamily="34" charset="0"/>
            </a:endParaRP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juzguéis, para que no seáis juzgados.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con el juicio con que juzgáis, seréis juzgados, y con la medida con que medís, os será medido.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06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1: Dos lados de la gracia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22,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alumnos considerarán el alcance de la gracia y el efecto que ha tenido en ellos.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51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Mateo 7:3–6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¿Y por qué miras la paja que está en el ojo de tu hermano, y no echas de ver la viga que está en tu propio ojo?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¿O cómo dirás a tu hermano: Déjame sacar la paja de tu ojo, y he aquí la viga en el ojo tuyo?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¡Hipócrita! saca primero la viga de tu propio ojo, y entonces verás bien para sacar la paja del ojo de tu hermano.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deis lo santo a los perros, ni echéis vuestras perlas delante de los cerdos, no sea que las pisoteen, y se vuelvan y os despedacen.</a:t>
            </a:r>
          </a:p>
          <a:p>
            <a:endParaRPr lang="es-ES_tradnl" sz="1200" b="0" i="0" kern="120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854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61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Mateo 7:7,8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Pedid, y se os dará; buscad, y hallaréis; llamad, y se os abrirá.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todo aquel que pide, recibe; y el que busca, halla; y al que llama, se le abrirá.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85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2: La oración persistente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23,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alumnos examinarán las Escrituras y reflexionarán sobre el poder de la oración persistente.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5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4DF5238-0DC5-0C8B-0997-35A5B3C771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1" b="27351"/>
          <a:stretch/>
        </p:blipFill>
        <p:spPr>
          <a:xfrm>
            <a:off x="917884" y="1056357"/>
            <a:ext cx="16466409" cy="4969556"/>
          </a:xfrm>
          <a:prstGeom prst="rect">
            <a:avLst/>
          </a:prstGeom>
        </p:spPr>
      </p:pic>
      <p:sp>
        <p:nvSpPr>
          <p:cNvPr id="10" name="AutoShape 3">
            <a:extLst>
              <a:ext uri="{FF2B5EF4-FFF2-40B4-BE49-F238E27FC236}">
                <a16:creationId xmlns:a16="http://schemas.microsoft.com/office/drawing/2014/main" id="{DBB61D84-78D1-6DCE-FFCE-14186D6A3FB1}"/>
              </a:ext>
            </a:extLst>
          </p:cNvPr>
          <p:cNvSpPr/>
          <p:nvPr userDrawn="1"/>
        </p:nvSpPr>
        <p:spPr>
          <a:xfrm>
            <a:off x="910796" y="6025913"/>
            <a:ext cx="6227572" cy="320473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9606080-CA65-B6EC-554D-4ADE17A4B6F6}"/>
              </a:ext>
            </a:extLst>
          </p:cNvPr>
          <p:cNvGrpSpPr/>
          <p:nvPr userDrawn="1"/>
        </p:nvGrpSpPr>
        <p:grpSpPr>
          <a:xfrm>
            <a:off x="1307509" y="6755052"/>
            <a:ext cx="5595058" cy="1884393"/>
            <a:chOff x="1136726" y="7062583"/>
            <a:chExt cx="5798594" cy="1884393"/>
          </a:xfrm>
        </p:grpSpPr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4ED7611A-10E3-BBD6-E402-0B7D4B154F93}"/>
                </a:ext>
              </a:extLst>
            </p:cNvPr>
            <p:cNvSpPr txBox="1"/>
            <p:nvPr userDrawn="1"/>
          </p:nvSpPr>
          <p:spPr>
            <a:xfrm>
              <a:off x="1136726" y="7062583"/>
              <a:ext cx="5332916" cy="711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49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EL SERMÓN DEL</a:t>
              </a:r>
            </a:p>
          </p:txBody>
        </p:sp>
        <p:sp>
          <p:nvSpPr>
            <p:cNvPr id="15" name="TextBox 6">
              <a:extLst>
                <a:ext uri="{FF2B5EF4-FFF2-40B4-BE49-F238E27FC236}">
                  <a16:creationId xmlns:a16="http://schemas.microsoft.com/office/drawing/2014/main" id="{66945361-8FB0-8FE5-0AD0-965164843EDD}"/>
                </a:ext>
              </a:extLst>
            </p:cNvPr>
            <p:cNvSpPr txBox="1"/>
            <p:nvPr userDrawn="1"/>
          </p:nvSpPr>
          <p:spPr>
            <a:xfrm>
              <a:off x="1136726" y="8120018"/>
              <a:ext cx="5798594" cy="8269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88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MONTE</a:t>
              </a:r>
            </a:p>
          </p:txBody>
        </p:sp>
      </p:grpSp>
      <p:sp>
        <p:nvSpPr>
          <p:cNvPr id="16" name="AutoShape 4">
            <a:extLst>
              <a:ext uri="{FF2B5EF4-FFF2-40B4-BE49-F238E27FC236}">
                <a16:creationId xmlns:a16="http://schemas.microsoft.com/office/drawing/2014/main" id="{597C873C-9B49-59A1-80A5-99E051441B37}"/>
              </a:ext>
            </a:extLst>
          </p:cNvPr>
          <p:cNvSpPr/>
          <p:nvPr userDrawn="1"/>
        </p:nvSpPr>
        <p:spPr>
          <a:xfrm>
            <a:off x="7164507" y="6025913"/>
            <a:ext cx="10238836" cy="320473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17" name="AutoShape 4">
            <a:extLst>
              <a:ext uri="{FF2B5EF4-FFF2-40B4-BE49-F238E27FC236}">
                <a16:creationId xmlns:a16="http://schemas.microsoft.com/office/drawing/2014/main" id="{260A0A47-5342-14EC-BC08-23AE8FAAB440}"/>
              </a:ext>
            </a:extLst>
          </p:cNvPr>
          <p:cNvSpPr/>
          <p:nvPr userDrawn="1"/>
        </p:nvSpPr>
        <p:spPr>
          <a:xfrm>
            <a:off x="7164506" y="6025912"/>
            <a:ext cx="10264976" cy="3204730"/>
          </a:xfrm>
          <a:prstGeom prst="rect">
            <a:avLst/>
          </a:prstGeom>
          <a:solidFill>
            <a:srgbClr val="145C6F">
              <a:alpha val="35000"/>
            </a:srgbClr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E6BC94EE-AADB-AB1D-DC47-94B8AD355355}"/>
              </a:ext>
            </a:extLst>
          </p:cNvPr>
          <p:cNvSpPr txBox="1"/>
          <p:nvPr userDrawn="1"/>
        </p:nvSpPr>
        <p:spPr>
          <a:xfrm>
            <a:off x="7558846" y="6284205"/>
            <a:ext cx="9633681" cy="264392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600" b="0" i="1" spc="169" noProof="0" dirty="0">
                <a:solidFill>
                  <a:srgbClr val="1C2327"/>
                </a:solidFill>
                <a:effectLst/>
                <a:latin typeface="Corbel" panose="020B0503020204020204" pitchFamily="34" charset="0"/>
              </a:rPr>
              <a:t>Durante las próximas semanas, analizaremos la serie de enseñanzas más famosas de Jesús, conocida como el Sermón del Monte, donde Jesús abordó temas desde la ética y las actitudes hasta las acciones y sus consecuencias. Él sentó las bases de la verdad para todos aquellos que lo seguirían.</a:t>
            </a:r>
            <a:endParaRPr lang="es-ES_tradnl" sz="2600" b="0" i="0" noProof="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734E8B0F-98F3-B55C-9398-6B758590B700}"/>
              </a:ext>
            </a:extLst>
          </p:cNvPr>
          <p:cNvSpPr txBox="1"/>
          <p:nvPr userDrawn="1"/>
        </p:nvSpPr>
        <p:spPr>
          <a:xfrm>
            <a:off x="910796" y="9576152"/>
            <a:ext cx="7471204" cy="315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</a:pPr>
            <a:r>
              <a:rPr lang="en-US" sz="1899" spc="142" dirty="0">
                <a:solidFill>
                  <a:srgbClr val="FFFAEC"/>
                </a:solidFill>
                <a:latin typeface="Franklin Gothic Medium" panose="020B0603020102020204" pitchFamily="34" charset="0"/>
              </a:rPr>
              <a:t>TOMO 12, UNIDAD 1, MARZO A AGOSTO 2026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F4AEC9D-E313-0CA0-518E-A5EEC0E65C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124042" y="1409700"/>
            <a:ext cx="905435" cy="914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3C75D2-AE5B-6F7C-E508-B0FE8C83E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004"/>
            <a:ext cx="9174633" cy="10287000"/>
          </a:xfrm>
          <a:prstGeom prst="rect">
            <a:avLst/>
          </a:prstGeom>
          <a:solidFill>
            <a:srgbClr val="CCC9D9"/>
          </a:solidFill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3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Verse"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3FA0C5-D891-EABB-F265-BE42AF47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95631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49701B6-B679-1F5F-D050-360F278C3221}"/>
              </a:ext>
            </a:extLst>
          </p:cNvPr>
          <p:cNvGrpSpPr/>
          <p:nvPr userDrawn="1"/>
        </p:nvGrpSpPr>
        <p:grpSpPr>
          <a:xfrm>
            <a:off x="2837554" y="1943100"/>
            <a:ext cx="12612891" cy="5729374"/>
            <a:chOff x="0" y="0"/>
            <a:chExt cx="16817188" cy="7639165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58E2D9B1-3898-B316-3EDC-AEC29AB664E9}"/>
                </a:ext>
              </a:extLst>
            </p:cNvPr>
            <p:cNvSpPr/>
            <p:nvPr/>
          </p:nvSpPr>
          <p:spPr>
            <a:xfrm>
              <a:off x="0" y="0"/>
              <a:ext cx="16817188" cy="7639165"/>
            </a:xfrm>
            <a:prstGeom prst="rect">
              <a:avLst/>
            </a:prstGeom>
            <a:solidFill>
              <a:srgbClr val="145C6F">
                <a:alpha val="81961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586F3AF-70B3-487A-CA7C-E4F73E368FEB}"/>
                </a:ext>
              </a:extLst>
            </p:cNvPr>
            <p:cNvSpPr/>
            <p:nvPr/>
          </p:nvSpPr>
          <p:spPr>
            <a:xfrm rot="5400000">
              <a:off x="1238627" y="3762180"/>
              <a:ext cx="5695040" cy="114805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s-ES_tradnl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DF67BE-E4F5-E1A5-F2E1-63D57741E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10257" y="2386559"/>
              <a:ext cx="2017694" cy="157325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6EA8BFC-13F3-EC93-4F0F-8FDE37DA84A4}"/>
              </a:ext>
            </a:extLst>
          </p:cNvPr>
          <p:cNvSpPr txBox="1"/>
          <p:nvPr userDrawn="1"/>
        </p:nvSpPr>
        <p:spPr>
          <a:xfrm>
            <a:off x="2837554" y="5042087"/>
            <a:ext cx="3127777" cy="833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6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VERSÍCULO CLAVE</a:t>
            </a:r>
          </a:p>
          <a:p>
            <a:pPr algn="ctr">
              <a:lnSpc>
                <a:spcPts val="3359"/>
              </a:lnSpc>
            </a:pPr>
            <a:r>
              <a:rPr lang="en-US" sz="2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Miqueas 6:8</a:t>
            </a:r>
          </a:p>
        </p:txBody>
      </p:sp>
    </p:spTree>
    <p:extLst>
      <p:ext uri="{BB962C8B-B14F-4D97-AF65-F5344CB8AC3E}">
        <p14:creationId xmlns:p14="http://schemas.microsoft.com/office/powerpoint/2010/main" val="292392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3" r="6831"/>
          <a:stretch>
            <a:fillRect/>
          </a:stretch>
        </p:blipFill>
        <p:spPr>
          <a:xfrm>
            <a:off x="1028700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E4BEF51-4958-2B9C-52BA-142C49F32432}"/>
              </a:ext>
            </a:extLst>
          </p:cNvPr>
          <p:cNvSpPr txBox="1"/>
          <p:nvPr userDrawn="1"/>
        </p:nvSpPr>
        <p:spPr>
          <a:xfrm>
            <a:off x="9144000" y="3470945"/>
            <a:ext cx="8839200" cy="7694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1. NO SEAS CRITICÓN</a:t>
            </a:r>
          </a:p>
        </p:txBody>
      </p:sp>
    </p:spTree>
    <p:extLst>
      <p:ext uri="{BB962C8B-B14F-4D97-AF65-F5344CB8AC3E}">
        <p14:creationId xmlns:p14="http://schemas.microsoft.com/office/powerpoint/2010/main" val="334792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1" t="1998" r="-44" b="5"/>
          <a:stretch>
            <a:fillRect/>
          </a:stretch>
        </p:blipFill>
        <p:spPr>
          <a:xfrm flipH="1">
            <a:off x="1029106" y="1105313"/>
            <a:ext cx="7647760" cy="7754112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A31D424-BB70-4637-4E55-1FDED185A759}"/>
              </a:ext>
            </a:extLst>
          </p:cNvPr>
          <p:cNvSpPr txBox="1"/>
          <p:nvPr userDrawn="1"/>
        </p:nvSpPr>
        <p:spPr>
          <a:xfrm>
            <a:off x="9107153" y="3147417"/>
            <a:ext cx="6394426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2. PERSEVERAR EN LA ORACIÓN</a:t>
            </a:r>
          </a:p>
        </p:txBody>
      </p:sp>
    </p:spTree>
    <p:extLst>
      <p:ext uri="{BB962C8B-B14F-4D97-AF65-F5344CB8AC3E}">
        <p14:creationId xmlns:p14="http://schemas.microsoft.com/office/powerpoint/2010/main" val="2291955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4" r="17124"/>
          <a:stretch/>
        </p:blipFill>
        <p:spPr>
          <a:xfrm>
            <a:off x="1028695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922399" y="2857500"/>
            <a:ext cx="1036560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AD622-361E-E05A-7C09-F7BE95C7625C}"/>
              </a:ext>
            </a:extLst>
          </p:cNvPr>
          <p:cNvSpPr txBox="1"/>
          <p:nvPr userDrawn="1"/>
        </p:nvSpPr>
        <p:spPr>
          <a:xfrm>
            <a:off x="8910635" y="3036968"/>
            <a:ext cx="8348665" cy="153888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3. AMA A LOS DEMÁS COMO A TI MISMO</a:t>
            </a:r>
          </a:p>
        </p:txBody>
      </p:sp>
    </p:spTree>
    <p:extLst>
      <p:ext uri="{BB962C8B-B14F-4D97-AF65-F5344CB8AC3E}">
        <p14:creationId xmlns:p14="http://schemas.microsoft.com/office/powerpoint/2010/main" val="3645915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stry i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F1DB30-BAAD-55E0-8683-C11156F13D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2" r="23982"/>
          <a:stretch/>
        </p:blipFill>
        <p:spPr>
          <a:xfrm>
            <a:off x="9144000" y="0"/>
            <a:ext cx="9144000" cy="95631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1028700" y="1028700"/>
            <a:ext cx="9123041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006274-C285-D02C-028E-067C0513D6E2}"/>
              </a:ext>
            </a:extLst>
          </p:cNvPr>
          <p:cNvSpPr txBox="1"/>
          <p:nvPr userDrawn="1"/>
        </p:nvSpPr>
        <p:spPr>
          <a:xfrm>
            <a:off x="1371600" y="1579764"/>
            <a:ext cx="8915399" cy="79694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6599"/>
              </a:lnSpc>
            </a:pPr>
            <a:r>
              <a:rPr lang="en-US" sz="5000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MINISTERIO EN ACCIÓN</a:t>
            </a:r>
          </a:p>
        </p:txBody>
      </p:sp>
    </p:spTree>
    <p:extLst>
      <p:ext uri="{BB962C8B-B14F-4D97-AF65-F5344CB8AC3E}">
        <p14:creationId xmlns:p14="http://schemas.microsoft.com/office/powerpoint/2010/main" val="126326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006E9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3009900"/>
            <a:ext cx="8955558" cy="4813872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65664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327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457200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AC1358-E233-90F0-D14C-9B16E3AFE168}"/>
              </a:ext>
            </a:extLst>
          </p:cNvPr>
          <p:cNvSpPr txBox="1"/>
          <p:nvPr userDrawn="1"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PARTICIPACIÓN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1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1" b="3756"/>
          <a:stretch/>
        </p:blipFill>
        <p:spPr>
          <a:xfrm>
            <a:off x="914400" y="647700"/>
            <a:ext cx="16230600" cy="887001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2253309"/>
            <a:ext cx="8955558" cy="5780383"/>
            <a:chOff x="0" y="0"/>
            <a:chExt cx="3034592" cy="195533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solidFill>
              <a:srgbClr val="1C2327"/>
            </a:solid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702445" y="4623373"/>
            <a:ext cx="8600872" cy="64008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24D86F-45CC-0469-3485-C968B6C60C3B}"/>
              </a:ext>
            </a:extLst>
          </p:cNvPr>
          <p:cNvSpPr txBox="1"/>
          <p:nvPr userDrawn="1"/>
        </p:nvSpPr>
        <p:spPr>
          <a:xfrm>
            <a:off x="9702445" y="2598378"/>
            <a:ext cx="6567460" cy="163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© 2026 </a:t>
            </a:r>
            <a:r>
              <a:rPr lang="en-US" sz="26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por</a:t>
            </a: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Gospel Publishing House</a:t>
            </a:r>
          </a:p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1445 N. Boonville Ave.</a:t>
            </a:r>
            <a:b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2600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Springfield, MO 65802</a:t>
            </a:r>
          </a:p>
          <a:p>
            <a:pPr>
              <a:lnSpc>
                <a:spcPts val="3328"/>
              </a:lnSpc>
            </a:pP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Todos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los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derechos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reservados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8F3D3F-CB26-3F4B-112B-B93941738348}"/>
              </a:ext>
            </a:extLst>
          </p:cNvPr>
          <p:cNvSpPr txBox="1"/>
          <p:nvPr userDrawn="1"/>
        </p:nvSpPr>
        <p:spPr>
          <a:xfrm>
            <a:off x="9702445" y="5048768"/>
            <a:ext cx="6567460" cy="210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es-ES_tradnl" sz="1499" spc="97" noProof="0" dirty="0">
                <a:solidFill>
                  <a:srgbClr val="FFFFFF"/>
                </a:solidFill>
                <a:latin typeface="Corbel" panose="020B0503020204020204" pitchFamily="34" charset="0"/>
              </a:rPr>
              <a:t>Las fotografías son propiedad de </a:t>
            </a:r>
            <a:r>
              <a:rPr lang="en-US" sz="1499" spc="97" dirty="0">
                <a:solidFill>
                  <a:srgbClr val="FFFFFF"/>
                </a:solidFill>
                <a:latin typeface="Corbel" panose="020B0503020204020204" pitchFamily="34" charset="0"/>
              </a:rPr>
              <a:t>GPH y Getty Images.</a:t>
            </a:r>
          </a:p>
          <a:p>
            <a:pPr>
              <a:lnSpc>
                <a:spcPts val="1919"/>
              </a:lnSpc>
            </a:pPr>
            <a:endParaRPr lang="en-US" sz="1499" spc="97" dirty="0">
              <a:solidFill>
                <a:srgbClr val="FFFFFF"/>
              </a:solidFill>
              <a:latin typeface="Corbel" panose="020B0503020204020204" pitchFamily="34" charset="0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ha sido tomado de la versión Reina-Valera © 1960 Sociedades Bíblicas en América Latina; © renovado 1988 Sociedades Bíblicas Unidas. Utilizado con permiso.</a:t>
            </a:r>
          </a:p>
          <a:p>
            <a:endParaRPr lang="es-ES_tradnl" sz="1500" noProof="0" dirty="0">
              <a:solidFill>
                <a:schemeClr val="bg1"/>
              </a:solidFill>
              <a:effectLst/>
              <a:latin typeface="Minion Pro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indicado con «</a:t>
            </a:r>
            <a:r>
              <a:rPr lang="es-ES_tradnl" sz="1500" cap="small" baseline="0" noProof="0" dirty="0" err="1">
                <a:solidFill>
                  <a:schemeClr val="bg1"/>
                </a:solidFill>
                <a:effectLst/>
                <a:latin typeface="Minion Pro"/>
              </a:rPr>
              <a:t>ntv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» ha sido tomado de la Santa Biblia, Nueva Traducción Viviente, copyright © 2010. Usadas con permiso de Tyndale House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Publishers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Carol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Stream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Illinois 60188. Todos los derechos reservados.</a:t>
            </a:r>
          </a:p>
        </p:txBody>
      </p:sp>
    </p:spTree>
    <p:extLst>
      <p:ext uri="{BB962C8B-B14F-4D97-AF65-F5344CB8AC3E}">
        <p14:creationId xmlns:p14="http://schemas.microsoft.com/office/powerpoint/2010/main" val="137952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/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C4E82A-85DA-C4BA-BF5C-358BDFB6845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225" y="876300"/>
            <a:ext cx="16462375" cy="8305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map/photo</a:t>
            </a:r>
          </a:p>
        </p:txBody>
      </p:sp>
    </p:spTree>
    <p:extLst>
      <p:ext uri="{BB962C8B-B14F-4D97-AF65-F5344CB8AC3E}">
        <p14:creationId xmlns:p14="http://schemas.microsoft.com/office/powerpoint/2010/main" val="77780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53E3FB9-F5E0-EE74-DC77-44698D94D15C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17181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>
            <a:extLst>
              <a:ext uri="{FF2B5EF4-FFF2-40B4-BE49-F238E27FC236}">
                <a16:creationId xmlns:a16="http://schemas.microsoft.com/office/drawing/2014/main" id="{CD1D4D00-A29E-65E4-0C94-489DC8F20384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8FB0CB57-A927-CC1F-8DDD-587BA05A0D37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BEE6FD-B566-E44C-65F2-96D450F51FA6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  <p:pic>
        <p:nvPicPr>
          <p:cNvPr id="9" name="Picture 8" descr="Close-up of a book open&#10;&#10;AI-generated content may be incorrect.">
            <a:extLst>
              <a:ext uri="{FF2B5EF4-FFF2-40B4-BE49-F238E27FC236}">
                <a16:creationId xmlns:a16="http://schemas.microsoft.com/office/drawing/2014/main" id="{DB212F12-F5F4-B011-8F64-9B6171366C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" y="5443"/>
            <a:ext cx="9241971" cy="1028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6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056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1142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72" r:id="rId3"/>
    <p:sldLayoutId id="2147483670" r:id="rId4"/>
    <p:sldLayoutId id="2147483666" r:id="rId5"/>
    <p:sldLayoutId id="2147483667" r:id="rId6"/>
    <p:sldLayoutId id="2147483671" r:id="rId7"/>
    <p:sldLayoutId id="2147483658" r:id="rId8"/>
    <p:sldLayoutId id="2147483673" r:id="rId9"/>
    <p:sldLayoutId id="2147483674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>
            <a:extLst>
              <a:ext uri="{FF2B5EF4-FFF2-40B4-BE49-F238E27FC236}">
                <a16:creationId xmlns:a16="http://schemas.microsoft.com/office/drawing/2014/main" id="{5D072836-95B9-C12B-588A-DCB348C5FD2E}"/>
              </a:ext>
            </a:extLst>
          </p:cNvPr>
          <p:cNvSpPr/>
          <p:nvPr userDrawn="1"/>
        </p:nvSpPr>
        <p:spPr>
          <a:xfrm>
            <a:off x="0" y="9567300"/>
            <a:ext cx="18288000" cy="71970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702BAF9-6071-A275-BF21-8ABEC3F128DE}"/>
              </a:ext>
            </a:extLst>
          </p:cNvPr>
          <p:cNvSpPr txBox="1"/>
          <p:nvPr userDrawn="1"/>
        </p:nvSpPr>
        <p:spPr>
          <a:xfrm>
            <a:off x="3429000" y="9715500"/>
            <a:ext cx="11091481" cy="397738"/>
          </a:xfrm>
          <a:prstGeom prst="rect">
            <a:avLst/>
          </a:prstGeom>
          <a:solidFill>
            <a:srgbClr val="145C6F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18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LECCIÓN 5—LAS RELACIONES CRISTIANAS</a:t>
            </a:r>
          </a:p>
        </p:txBody>
      </p:sp>
    </p:spTree>
    <p:extLst>
      <p:ext uri="{BB962C8B-B14F-4D97-AF65-F5344CB8AC3E}">
        <p14:creationId xmlns:p14="http://schemas.microsoft.com/office/powerpoint/2010/main" val="211339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8" r:id="rId3"/>
    <p:sldLayoutId id="2147483669" r:id="rId4"/>
    <p:sldLayoutId id="2147483664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6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7:9–11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BUENAS DÁDIVAS DEL PADRE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24116BD5-241D-A26C-B617-130D15B40F4C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7:7,8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CFEDCBCE-3C96-8937-0799-680C4FC4C9F5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SIGUE ORANDO</a:t>
            </a:r>
          </a:p>
        </p:txBody>
      </p:sp>
    </p:spTree>
    <p:extLst>
      <p:ext uri="{BB962C8B-B14F-4D97-AF65-F5344CB8AC3E}">
        <p14:creationId xmlns:p14="http://schemas.microsoft.com/office/powerpoint/2010/main" val="366386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54E2C-C814-73DF-E414-610880B284E1}"/>
              </a:ext>
            </a:extLst>
          </p:cNvPr>
          <p:cNvSpPr txBox="1"/>
          <p:nvPr/>
        </p:nvSpPr>
        <p:spPr>
          <a:xfrm>
            <a:off x="762000" y="3771900"/>
            <a:ext cx="92964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¿Si un niño que forma parte de su vida le pidiera comida o que le proveyera para otra necesidad básica, cómo respondería? ¿Cómo afecta esto su perspectiva sobre orar a su Padre Celestial?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¿Cuáles son algunas de las cosas buenas que los hijos de Dios deberían pedir con regularidad?</a:t>
            </a:r>
          </a:p>
        </p:txBody>
      </p:sp>
    </p:spTree>
    <p:extLst>
      <p:ext uri="{BB962C8B-B14F-4D97-AF65-F5344CB8AC3E}">
        <p14:creationId xmlns:p14="http://schemas.microsoft.com/office/powerpoint/2010/main" val="4637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7:12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REGLA DE ORO</a:t>
            </a:r>
          </a:p>
        </p:txBody>
      </p:sp>
    </p:spTree>
    <p:extLst>
      <p:ext uri="{BB962C8B-B14F-4D97-AF65-F5344CB8AC3E}">
        <p14:creationId xmlns:p14="http://schemas.microsoft.com/office/powerpoint/2010/main" val="234013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F6EE60-97CE-096B-DE9D-CDB9F54ECF43}"/>
              </a:ext>
            </a:extLst>
          </p:cNvPr>
          <p:cNvSpPr txBox="1"/>
          <p:nvPr/>
        </p:nvSpPr>
        <p:spPr>
          <a:xfrm>
            <a:off x="2141034" y="38137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6E8908-7924-72A8-1BDB-03B2DC86E2B5}"/>
              </a:ext>
            </a:extLst>
          </p:cNvPr>
          <p:cNvSpPr txBox="1"/>
          <p:nvPr/>
        </p:nvSpPr>
        <p:spPr>
          <a:xfrm>
            <a:off x="762000" y="3813717"/>
            <a:ext cx="89154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¿Cómo has vivido la Regla de Oro durante la última semana?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¿De qué maneras puede vivir la Regla de Oro la próxima semana?</a:t>
            </a:r>
          </a:p>
        </p:txBody>
      </p:sp>
    </p:spTree>
    <p:extLst>
      <p:ext uri="{BB962C8B-B14F-4D97-AF65-F5344CB8AC3E}">
        <p14:creationId xmlns:p14="http://schemas.microsoft.com/office/powerpoint/2010/main" val="843645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22:34–40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GRAN MANDAMIENTO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1094211-BE7F-77DE-BF59-76975E1FE031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7:12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FD04EE98-2C4A-FCC7-BD30-C945D899248C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RELGA DE ORO</a:t>
            </a:r>
          </a:p>
        </p:txBody>
      </p:sp>
    </p:spTree>
    <p:extLst>
      <p:ext uri="{BB962C8B-B14F-4D97-AF65-F5344CB8AC3E}">
        <p14:creationId xmlns:p14="http://schemas.microsoft.com/office/powerpoint/2010/main" val="251594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90600" y="3695700"/>
            <a:ext cx="91440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¿Por qué es imposible amar a Dios sin también amar a los demás?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¿Por qué es imposible amar a los demás sin también amar a Dios?</a:t>
            </a:r>
          </a:p>
        </p:txBody>
      </p:sp>
    </p:spTree>
    <p:extLst>
      <p:ext uri="{BB962C8B-B14F-4D97-AF65-F5344CB8AC3E}">
        <p14:creationId xmlns:p14="http://schemas.microsoft.com/office/powerpoint/2010/main" val="955555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B19A42F2-53C9-3143-2F80-8C7D3D5FFE3C}"/>
              </a:ext>
            </a:extLst>
          </p:cNvPr>
          <p:cNvSpPr txBox="1"/>
          <p:nvPr/>
        </p:nvSpPr>
        <p:spPr>
          <a:xfrm>
            <a:off x="1219200" y="3390900"/>
            <a:ext cx="7467600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4000" noProof="1">
                <a:solidFill>
                  <a:schemeClr val="bg1"/>
                </a:solidFill>
                <a:latin typeface="Corbel" panose="020B0503020204020204" pitchFamily="34" charset="0"/>
              </a:rPr>
              <a:t>Lea el Sermón del Monte (Mateo 5—7) de una sentada. Resalte o </a:t>
            </a:r>
            <a:br>
              <a:rPr lang="es-ES_tradnl" sz="40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4000" noProof="1">
                <a:solidFill>
                  <a:schemeClr val="bg1"/>
                </a:solidFill>
                <a:latin typeface="Corbel" panose="020B0503020204020204" pitchFamily="34" charset="0"/>
              </a:rPr>
              <a:t>subraye cada referencia al amor.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4000" noProof="1">
                <a:solidFill>
                  <a:schemeClr val="bg1"/>
                </a:solidFill>
                <a:latin typeface="Corbel" panose="020B0503020204020204" pitchFamily="34" charset="0"/>
              </a:rPr>
              <a:t>Elija una manera de mostrar amor a alguien que quizá no lo merezca.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4000" noProof="1">
                <a:solidFill>
                  <a:schemeClr val="bg1"/>
                </a:solidFill>
                <a:latin typeface="Corbel" panose="020B0503020204020204" pitchFamily="34" charset="0"/>
              </a:rPr>
              <a:t>Si hay una necesidad de oración que ha abandonado, comience a orar de nuevo esta semana.</a:t>
            </a:r>
          </a:p>
        </p:txBody>
      </p:sp>
    </p:spTree>
    <p:extLst>
      <p:ext uri="{BB962C8B-B14F-4D97-AF65-F5344CB8AC3E}">
        <p14:creationId xmlns:p14="http://schemas.microsoft.com/office/powerpoint/2010/main" val="4159353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CB0310C8-E13E-49A6-E8B7-87D9E7A3C0EA}"/>
              </a:ext>
            </a:extLst>
          </p:cNvPr>
          <p:cNvSpPr txBox="1"/>
          <p:nvPr/>
        </p:nvSpPr>
        <p:spPr>
          <a:xfrm>
            <a:off x="9702445" y="59817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La resurrección de Jesús garantiza a los creyentes la victoria sobre la muerte.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6A27E-B194-9A4C-902F-1B6661D4C273}"/>
              </a:ext>
            </a:extLst>
          </p:cNvPr>
          <p:cNvSpPr txBox="1"/>
          <p:nvPr/>
        </p:nvSpPr>
        <p:spPr>
          <a:xfrm>
            <a:off x="9702445" y="3771900"/>
            <a:ext cx="881415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6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LA MUERTE ES DETRUIDA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738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32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1E6CEF41-EB12-5C3E-88A3-F880E23A0E14}"/>
              </a:ext>
            </a:extLst>
          </p:cNvPr>
          <p:cNvSpPr txBox="1"/>
          <p:nvPr/>
        </p:nvSpPr>
        <p:spPr>
          <a:xfrm>
            <a:off x="9702445" y="59817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Los cristianos estamos llamados </a:t>
            </a:r>
            <a:b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a vivir y amar como Jesús.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0D88D0-96A2-AAA9-D5D9-5BAB19DC1064}"/>
              </a:ext>
            </a:extLst>
          </p:cNvPr>
          <p:cNvSpPr txBox="1"/>
          <p:nvPr/>
        </p:nvSpPr>
        <p:spPr>
          <a:xfrm>
            <a:off x="9702445" y="3771900"/>
            <a:ext cx="881415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5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LAS RELACIONES CRISTIANAS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521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>
            <a:extLst>
              <a:ext uri="{FF2B5EF4-FFF2-40B4-BE49-F238E27FC236}">
                <a16:creationId xmlns:a16="http://schemas.microsoft.com/office/drawing/2014/main" id="{52E75411-0B3F-EF43-C5EA-751068CFF745}"/>
              </a:ext>
            </a:extLst>
          </p:cNvPr>
          <p:cNvSpPr txBox="1"/>
          <p:nvPr/>
        </p:nvSpPr>
        <p:spPr>
          <a:xfrm>
            <a:off x="6400800" y="3545382"/>
            <a:ext cx="7696200" cy="307776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4000" noProof="1">
                <a:solidFill>
                  <a:schemeClr val="bg1"/>
                </a:solidFill>
                <a:latin typeface="Corbel" panose="020B0503020204020204" pitchFamily="34" charset="0"/>
              </a:rPr>
              <a:t>El Señor te ha dicho lo que es bueno, y lo que él exige de ti: que hagas lo que es correcto, que ames la compasión y que camines humildemente con tu Dios.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CEBE55-9D7B-29C1-4EAF-3D818B8B8F10}"/>
              </a:ext>
            </a:extLst>
          </p:cNvPr>
          <p:cNvSpPr txBox="1"/>
          <p:nvPr/>
        </p:nvSpPr>
        <p:spPr>
          <a:xfrm>
            <a:off x="3352800" y="5917168"/>
            <a:ext cx="205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(NTV)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18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144000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¿NO JUZGUÉIS?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7:1,2</a:t>
            </a:r>
          </a:p>
        </p:txBody>
      </p:sp>
    </p:spTree>
    <p:extLst>
      <p:ext uri="{BB962C8B-B14F-4D97-AF65-F5344CB8AC3E}">
        <p14:creationId xmlns:p14="http://schemas.microsoft.com/office/powerpoint/2010/main" val="294012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C82F32-4CA5-5ACC-C7E4-CE13521B95DE}"/>
              </a:ext>
            </a:extLst>
          </p:cNvPr>
          <p:cNvSpPr txBox="1"/>
          <p:nvPr/>
        </p:nvSpPr>
        <p:spPr>
          <a:xfrm>
            <a:off x="990600" y="3695700"/>
            <a:ext cx="8991600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Jesús habla de no juzgar a los demás, pero la Biblia también les dice a los cristianos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que juzguen y distingan el bien del mal.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¿Qué debería guiar nuestros pensamientos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y acciones en este sentido?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 ¿Cómo debería responder un cristiano cuando alguien cita Mateo 7:1 fuera de contexto?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CD9B6B-2CC7-0A57-A558-F14D7D468ABA}"/>
              </a:ext>
            </a:extLst>
          </p:cNvPr>
          <p:cNvSpPr txBox="1"/>
          <p:nvPr/>
        </p:nvSpPr>
        <p:spPr>
          <a:xfrm>
            <a:off x="11590020" y="61950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7:3–6</a:t>
            </a:r>
            <a:endParaRPr lang="en-US" sz="2600" spc="169" dirty="0">
              <a:solidFill>
                <a:srgbClr val="FFFFFF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AUTOEXAMEN Y EL DISCERNIMIENTO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ECB13670-83EB-F8B0-A530-823CB7BDE2B1}"/>
              </a:ext>
            </a:extLst>
          </p:cNvPr>
          <p:cNvSpPr txBox="1"/>
          <p:nvPr/>
        </p:nvSpPr>
        <p:spPr>
          <a:xfrm>
            <a:off x="9372600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¿NO JUZGUÉIS?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7:1,2</a:t>
            </a:r>
          </a:p>
        </p:txBody>
      </p:sp>
    </p:spTree>
    <p:extLst>
      <p:ext uri="{BB962C8B-B14F-4D97-AF65-F5344CB8AC3E}">
        <p14:creationId xmlns:p14="http://schemas.microsoft.com/office/powerpoint/2010/main" val="373457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01AE7E-0EA7-0335-10CC-7D4247FBC080}"/>
              </a:ext>
            </a:extLst>
          </p:cNvPr>
          <p:cNvSpPr txBox="1"/>
          <p:nvPr/>
        </p:nvSpPr>
        <p:spPr>
          <a:xfrm>
            <a:off x="762000" y="3771900"/>
            <a:ext cx="93726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¿Cómo se saca una persona la viga de su propio ojo? Una vez hecho esto, ¿cuál es la mejor manera de ayudar a alguien a sacar la paja de su ojo?</a:t>
            </a:r>
          </a:p>
        </p:txBody>
      </p:sp>
    </p:spTree>
    <p:extLst>
      <p:ext uri="{BB962C8B-B14F-4D97-AF65-F5344CB8AC3E}">
        <p14:creationId xmlns:p14="http://schemas.microsoft.com/office/powerpoint/2010/main" val="3031513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Mateo 7:7,8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SIGUE ORANDO</a:t>
            </a:r>
          </a:p>
        </p:txBody>
      </p:sp>
    </p:spTree>
    <p:extLst>
      <p:ext uri="{BB962C8B-B14F-4D97-AF65-F5344CB8AC3E}">
        <p14:creationId xmlns:p14="http://schemas.microsoft.com/office/powerpoint/2010/main" val="129465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FC6CAD-4787-D29C-9066-E19B93CFC3EC}"/>
              </a:ext>
            </a:extLst>
          </p:cNvPr>
          <p:cNvSpPr txBox="1"/>
          <p:nvPr/>
        </p:nvSpPr>
        <p:spPr>
          <a:xfrm>
            <a:off x="990600" y="3695700"/>
            <a:ext cx="8534400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¿Cómo podemos estar seguros de orar con las motivaciones correctas (Santiago 4:2,3)?</a:t>
            </a:r>
          </a:p>
        </p:txBody>
      </p:sp>
    </p:spTree>
    <p:extLst>
      <p:ext uri="{BB962C8B-B14F-4D97-AF65-F5344CB8AC3E}">
        <p14:creationId xmlns:p14="http://schemas.microsoft.com/office/powerpoint/2010/main" val="1853337807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SUM 23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6E9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6C560490-F4B9-9A48-9CF2-A111D1AE7ADE}"/>
    </a:ext>
  </a:extLst>
</a:theme>
</file>

<file path=ppt/theme/theme2.xml><?xml version="1.0" encoding="utf-8"?>
<a:theme xmlns:a="http://schemas.openxmlformats.org/drawingml/2006/main" name="With Lesson 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8788EE40-1737-2D4D-B364-4D4D1AE896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65071</TotalTime>
  <Words>1277</Words>
  <Application>Microsoft Macintosh PowerPoint</Application>
  <PresentationFormat>Custom</PresentationFormat>
  <Paragraphs>99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CenturyStd</vt:lpstr>
      <vt:lpstr>Corbel</vt:lpstr>
      <vt:lpstr>Franklin Gothic Book</vt:lpstr>
      <vt:lpstr>Franklin Gothic Medium</vt:lpstr>
      <vt:lpstr>Helvetica</vt:lpstr>
      <vt:lpstr>Minion Pro</vt:lpstr>
      <vt:lpstr>ProximaNovaCond</vt:lpstr>
      <vt:lpstr>Basic</vt:lpstr>
      <vt:lpstr>With Lesson Footer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Bennett, Richard</dc:creator>
  <cp:lastModifiedBy>Arancibia, Janet</cp:lastModifiedBy>
  <cp:revision>7</cp:revision>
  <dcterms:created xsi:type="dcterms:W3CDTF">2023-08-11T18:12:45Z</dcterms:created>
  <dcterms:modified xsi:type="dcterms:W3CDTF">2026-01-28T22:07:24Z</dcterms:modified>
  <dc:identifier>DAEvRMTdTXk</dc:identifier>
</cp:coreProperties>
</file>